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1" r:id="rId5"/>
    <p:sldId id="262" r:id="rId6"/>
    <p:sldId id="263" r:id="rId7"/>
    <p:sldId id="264" r:id="rId8"/>
    <p:sldId id="266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9655-F81B-47AA-8141-2E0DDE05E4A0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7ED2-DEB8-4ECF-910C-257162A52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9655-F81B-47AA-8141-2E0DDE05E4A0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7ED2-DEB8-4ECF-910C-257162A52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9655-F81B-47AA-8141-2E0DDE05E4A0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7ED2-DEB8-4ECF-910C-257162A52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9655-F81B-47AA-8141-2E0DDE05E4A0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7ED2-DEB8-4ECF-910C-257162A52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9655-F81B-47AA-8141-2E0DDE05E4A0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7ED2-DEB8-4ECF-910C-257162A52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9655-F81B-47AA-8141-2E0DDE05E4A0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7ED2-DEB8-4ECF-910C-257162A52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9655-F81B-47AA-8141-2E0DDE05E4A0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7ED2-DEB8-4ECF-910C-257162A52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9655-F81B-47AA-8141-2E0DDE05E4A0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7ED2-DEB8-4ECF-910C-257162A52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9655-F81B-47AA-8141-2E0DDE05E4A0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7ED2-DEB8-4ECF-910C-257162A52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9655-F81B-47AA-8141-2E0DDE05E4A0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7ED2-DEB8-4ECF-910C-257162A52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59655-F81B-47AA-8141-2E0DDE05E4A0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37ED2-DEB8-4ECF-910C-257162A52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59655-F81B-47AA-8141-2E0DDE05E4A0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37ED2-DEB8-4ECF-910C-257162A521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 rot="15646603">
            <a:off x="6553126" y="454959"/>
            <a:ext cx="3505200" cy="2209800"/>
            <a:chOff x="2256" y="1536"/>
            <a:chExt cx="1176" cy="744"/>
          </a:xfrm>
        </p:grpSpPr>
        <p:pic>
          <p:nvPicPr>
            <p:cNvPr id="8209" name="Picture 22" descr="pretty_flower_purple_hb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8211" name="Picture 24" descr="pretty_flower_red_hb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2" name="Picture 25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13" name="Picture 26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4" name="Group 3"/>
          <p:cNvGrpSpPr>
            <a:grpSpLocks/>
          </p:cNvGrpSpPr>
          <p:nvPr/>
        </p:nvGrpSpPr>
        <p:grpSpPr bwMode="auto">
          <a:xfrm rot="4297837">
            <a:off x="-457200" y="3276600"/>
            <a:ext cx="3429000" cy="2209800"/>
            <a:chOff x="2256" y="1536"/>
            <a:chExt cx="1176" cy="744"/>
          </a:xfrm>
        </p:grpSpPr>
        <p:pic>
          <p:nvPicPr>
            <p:cNvPr id="8204" name="Picture 4" descr="pretty_flower_purple_hb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84" y="1632"/>
              <a:ext cx="648" cy="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256" y="1536"/>
              <a:ext cx="864" cy="744"/>
              <a:chOff x="2256" y="1536"/>
              <a:chExt cx="864" cy="744"/>
            </a:xfrm>
          </p:grpSpPr>
          <p:pic>
            <p:nvPicPr>
              <p:cNvPr id="8206" name="Picture 6" descr="pretty_flower_red_hb"/>
              <p:cNvPicPr>
                <a:picLocks noChangeAspect="1" noChangeArrowheads="1" noCrop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544" y="1680"/>
                <a:ext cx="576" cy="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7" name="Picture 7" descr="pretty_flower_yellow_hb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2400" y="1536"/>
                <a:ext cx="552" cy="5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208" name="Picture 8" descr="pretty_flower_orange_hb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2256" y="1632"/>
                <a:ext cx="648" cy="6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8196" name="Picture 12" descr="BLULIN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6400800"/>
            <a:ext cx="9144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10" descr="animal-14[1]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81000" y="381000"/>
            <a:ext cx="971550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11" descr="animal-41[1]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001000" y="5257800"/>
            <a:ext cx="947738" cy="104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0" y="3048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PHÒNG GD&amp;ĐT QUẬN LONG BIÊN</a:t>
            </a:r>
          </a:p>
          <a:p>
            <a:pPr algn="ctr"/>
            <a:r>
              <a:rPr lang="en-US" sz="2800" b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TRƯỜNG TIỂU HỌC ÁI MỘ B</a:t>
            </a:r>
            <a:endParaRPr lang="en-US" sz="2800" b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286000" y="4919004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smtClean="0">
                <a:latin typeface="Times New Roman" pitchFamily="18" charset="0"/>
                <a:cs typeface="Times New Roman" pitchFamily="18" charset="0"/>
              </a:rPr>
              <a:t>Bài: Sự tích cây vú sữa</a:t>
            </a:r>
            <a:endParaRPr lang="en-US" sz="40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WordArt 171"/>
          <p:cNvSpPr>
            <a:spLocks noChangeArrowheads="1" noChangeShapeType="1" noTextEdit="1"/>
          </p:cNvSpPr>
          <p:nvPr/>
        </p:nvSpPr>
        <p:spPr bwMode="auto">
          <a:xfrm>
            <a:off x="1720952" y="2286000"/>
            <a:ext cx="5819336" cy="97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1600" b="1" kern="10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PHÂN MÔN: KỂ CHUYỆN</a:t>
            </a:r>
            <a:endParaRPr lang="en-US" sz="1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WordArt 4"/>
          <p:cNvSpPr>
            <a:spLocks noChangeArrowheads="1" noChangeShapeType="1" noTextEdit="1"/>
          </p:cNvSpPr>
          <p:nvPr/>
        </p:nvSpPr>
        <p:spPr bwMode="auto">
          <a:xfrm>
            <a:off x="2971800" y="3810000"/>
            <a:ext cx="3048000" cy="69049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sy="50000" kx="2453608" rotWithShape="0">
                    <a:srgbClr val="868686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 2</a:t>
            </a:r>
            <a:endParaRPr lang="en-US" sz="20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sy="50000" kx="2453608" rotWithShape="0">
                  <a:srgbClr val="868686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0" y="381000"/>
            <a:ext cx="91440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Ôn </a:t>
            </a: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5400">
                <a:latin typeface="Times New Roman" pitchFamily="18" charset="0"/>
                <a:cs typeface="Times New Roman" pitchFamily="18" charset="0"/>
              </a:rPr>
              <a:t>cũ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228600" y="1485900"/>
            <a:ext cx="8610600" cy="18283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40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 em nối tiếp nhau kể lại từng đoạn câu chuyện “Bà cháu”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  <p:bldP spid="2458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Tv2t1t9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47800"/>
            <a:ext cx="7467600" cy="4572000"/>
          </a:xfrm>
          <a:prstGeom prst="rect">
            <a:avLst/>
          </a:prstGeom>
          <a:gradFill rotWithShape="1">
            <a:gsLst>
              <a:gs pos="0">
                <a:srgbClr val="FF00FF"/>
              </a:gs>
              <a:gs pos="100000">
                <a:srgbClr val="FF00FF">
                  <a:gamma/>
                  <a:shade val="46275"/>
                  <a:invGamma/>
                </a:srgbClr>
              </a:gs>
            </a:gsLst>
            <a:lin ang="5400000" scaled="1"/>
          </a:gradFill>
          <a:ln w="76200" cmpd="tri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2057400" y="304800"/>
            <a:ext cx="4800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smtClean="0">
                <a:ln w="19050">
                  <a:solidFill>
                    <a:schemeClr val="accent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0000FF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Sự tích cây vú sữa</a:t>
            </a:r>
            <a:endParaRPr lang="en-US" sz="3600" kern="10">
              <a:ln w="19050">
                <a:solidFill>
                  <a:schemeClr val="accent1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00"/>
                  </a:gs>
                  <a:gs pos="100000">
                    <a:srgbClr val="0000FF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457200" y="838200"/>
            <a:ext cx="861060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1. Kể lại đoạn 1 câu chuyện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“Sự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tích cây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vú sữa”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bằng lời của em.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71268" y="3773269"/>
            <a:ext cx="8686800" cy="64633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 :</a:t>
            </a:r>
            <a:r>
              <a:rPr lang="en-US" sz="36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Ngày xưa, ở một nhà kia có hai mẹ con ...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71268" y="2138296"/>
            <a:ext cx="8610600" cy="1200329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 đúng ý trong chuyện, có thể thay đổi, thêm bớt từ ngữ, tưởng tượng thêm chi tiết.</a:t>
            </a:r>
            <a:endParaRPr lang="en-US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85185E-6 L -0.00417 -0.1844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 animBg="1"/>
      <p:bldP spid="11276" grpId="0" animBg="1"/>
      <p:bldP spid="11276" grpId="1" animBg="1"/>
      <p:bldP spid="11277" grpId="0" animBg="1"/>
      <p:bldP spid="1127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04800" y="457200"/>
            <a:ext cx="8839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2. Kể lại phần chính câu chuyện dựa theo từng ý tóm tắt:</a:t>
            </a:r>
            <a:endParaRPr lang="en-US" sz="32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04800" y="1625025"/>
            <a:ext cx="6096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a) Cậu bé trở về nhà.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270804" y="2194568"/>
            <a:ext cx="8915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Không thấy mẹ, cậu bé ôm lấy một cây xanh mà khóc.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304800" y="3342382"/>
            <a:ext cx="883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Từ trên cây, quả lạ xuất hiện và rơi vào lòng cậu.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304800" y="4114800"/>
            <a:ext cx="8839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d) Cậu bé nhìn cây, ngỡ như được thấy mẹ.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autoRev="1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autoRev="1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autoRev="1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1" dur="500" autoRev="1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2" dur="500" autoRev="1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3" dur="500" autoRev="1" fill="hold"/>
                                        <p:tgtEl>
                                          <p:spTgt spid="133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autoRev="1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autoRev="1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autoRev="1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47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8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  <p:bldP spid="13320" grpId="0"/>
      <p:bldP spid="13320" grpId="1"/>
      <p:bldP spid="13321" grpId="0"/>
      <p:bldP spid="13321" grpId="1"/>
      <p:bldP spid="13323" grpId="0"/>
      <p:bldP spid="13323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228600" y="685800"/>
            <a:ext cx="8915400" cy="120032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3. Em mong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muốn câu chuyện kết thúc như thế nào?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28600" y="2286000"/>
            <a:ext cx="8915400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Hãy kể lại đoạn cuối câu chuyện theo ý đó?</a:t>
            </a:r>
            <a:endParaRPr lang="en-US" sz="400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552450" y="3810000"/>
            <a:ext cx="7924800" cy="2362200"/>
          </a:xfrm>
          <a:prstGeom prst="rect">
            <a:avLst/>
          </a:prstGeom>
          <a:gradFill rotWithShape="1">
            <a:gsLst>
              <a:gs pos="0">
                <a:srgbClr val="C7BBFB"/>
              </a:gs>
              <a:gs pos="100000">
                <a:schemeClr val="bg1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 cảm yêu thương, sâu đậm </a:t>
            </a:r>
          </a:p>
          <a:p>
            <a:pPr algn="ctr"/>
            <a:r>
              <a:rPr 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 mẹ dành cho con.</a:t>
            </a:r>
            <a:endParaRPr lang="en-US" sz="40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3962400" y="1905000"/>
            <a:ext cx="685800" cy="1905000"/>
          </a:xfrm>
          <a:prstGeom prst="downArrow">
            <a:avLst>
              <a:gd name="adj1" fmla="val 50000"/>
              <a:gd name="adj2" fmla="val 69444"/>
            </a:avLst>
          </a:prstGeom>
          <a:solidFill>
            <a:srgbClr val="C9A5F9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1143000" y="762000"/>
            <a:ext cx="7239000" cy="1143000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Ý nghĩa của câu chuyện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6" grpId="0" animBg="1"/>
      <p:bldP spid="16398" grpId="0" animBg="1"/>
      <p:bldP spid="163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1447800" y="1676400"/>
            <a:ext cx="6400800" cy="1524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6600FF"/>
                </a:solidFill>
                <a:latin typeface="+mj-lt"/>
                <a:cs typeface="Arial"/>
              </a:rPr>
              <a:t>Xin chân thành cảm ơn !</a:t>
            </a:r>
            <a:endParaRPr lang="en-US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6600FF"/>
              </a:solidFill>
              <a:latin typeface="+mj-lt"/>
              <a:cs typeface="Arial"/>
            </a:endParaRPr>
          </a:p>
        </p:txBody>
      </p:sp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735028" y="2819400"/>
            <a:ext cx="78486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Chúc các </a:t>
            </a:r>
            <a:r>
              <a:rPr lang="en-US" sz="28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thầy, cô </a:t>
            </a:r>
            <a:r>
              <a:rPr lang="en-US" sz="28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giáo và các em mạnh </a:t>
            </a:r>
            <a:r>
              <a:rPr lang="en-US" sz="28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khỏe.</a:t>
            </a:r>
            <a:endParaRPr lang="en-US" sz="2800" b="1" kern="1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8&quot;&gt;&lt;property id=&quot;20148&quot; value=&quot;5&quot;/&gt;&lt;property id=&quot;20300&quot; value=&quot;Slide 4&quot;/&gt;&lt;property id=&quot;20307&quot; value=&quot;261&quot;/&gt;&lt;/object&gt;&lt;object type=&quot;3&quot; unique_id=&quot;10009&quot;&gt;&lt;property id=&quot;20148&quot; value=&quot;5&quot;/&gt;&lt;property id=&quot;20300&quot; value=&quot;Slide 5&quot;/&gt;&lt;property id=&quot;20307&quot; value=&quot;262&quot;/&gt;&lt;/object&gt;&lt;object type=&quot;3&quot; unique_id=&quot;10010&quot;&gt;&lt;property id=&quot;20148&quot; value=&quot;5&quot;/&gt;&lt;property id=&quot;20300&quot; value=&quot;Slide 6&quot;/&gt;&lt;property id=&quot;20307&quot; value=&quot;263&quot;/&gt;&lt;/object&gt;&lt;object type=&quot;3&quot; unique_id=&quot;10011&quot;&gt;&lt;property id=&quot;20148&quot; value=&quot;5&quot;/&gt;&lt;property id=&quot;20300&quot; value=&quot;Slide 7&quot;/&gt;&lt;property id=&quot;20307&quot; value=&quot;264&quot;/&gt;&lt;/object&gt;&lt;object type=&quot;3&quot; unique_id=&quot;10045&quot;&gt;&lt;property id=&quot;20148&quot; value=&quot;5&quot;/&gt;&lt;property id=&quot;20300&quot; value=&quot;Slide 1&quot;/&gt;&lt;property id=&quot;20307&quot; value=&quot;265&quot;/&gt;&lt;/object&gt;&lt;object type=&quot;3&quot; unique_id=&quot;10046&quot;&gt;&lt;property id=&quot;20148&quot; value=&quot;5&quot;/&gt;&lt;property id=&quot;20300&quot; value=&quot;Slide 8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233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trang-long bien</dc:creator>
  <cp:lastModifiedBy>A</cp:lastModifiedBy>
  <cp:revision>6</cp:revision>
  <dcterms:created xsi:type="dcterms:W3CDTF">2015-11-24T13:25:27Z</dcterms:created>
  <dcterms:modified xsi:type="dcterms:W3CDTF">2016-11-21T09:36:36Z</dcterms:modified>
</cp:coreProperties>
</file>